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51"/>
  </p:notesMasterIdLst>
  <p:handoutMasterIdLst>
    <p:handoutMasterId r:id="rId52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294" r:id="rId13"/>
    <p:sldId id="300" r:id="rId14"/>
    <p:sldId id="288" r:id="rId15"/>
    <p:sldId id="314" r:id="rId16"/>
    <p:sldId id="315" r:id="rId17"/>
    <p:sldId id="316" r:id="rId18"/>
    <p:sldId id="319" r:id="rId19"/>
    <p:sldId id="320" r:id="rId20"/>
    <p:sldId id="321" r:id="rId21"/>
    <p:sldId id="301" r:id="rId22"/>
    <p:sldId id="289" r:id="rId23"/>
    <p:sldId id="317" r:id="rId24"/>
    <p:sldId id="318" r:id="rId25"/>
    <p:sldId id="322" r:id="rId26"/>
    <p:sldId id="323" r:id="rId27"/>
    <p:sldId id="302" r:id="rId28"/>
    <p:sldId id="290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303" r:id="rId39"/>
    <p:sldId id="281" r:id="rId40"/>
    <p:sldId id="308" r:id="rId41"/>
    <p:sldId id="311" r:id="rId42"/>
    <p:sldId id="312" r:id="rId43"/>
    <p:sldId id="313" r:id="rId44"/>
    <p:sldId id="304" r:id="rId45"/>
    <p:sldId id="282" r:id="rId46"/>
    <p:sldId id="305" r:id="rId47"/>
    <p:sldId id="283" r:id="rId48"/>
    <p:sldId id="306" r:id="rId49"/>
    <p:sldId id="287" r:id="rId5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488092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8C80B-324B-498C-9831-C95AF4266715}" v="161" dt="2018-12-17T11:08:23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7" autoAdjust="0"/>
    <p:restoredTop sz="94652"/>
  </p:normalViewPr>
  <p:slideViewPr>
    <p:cSldViewPr snapToGrid="0" snapToObjects="1">
      <p:cViewPr varScale="1">
        <p:scale>
          <a:sx n="108" d="100"/>
          <a:sy n="108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12/17/18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12/17/18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12/17/18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12/17/18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12/17/18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5.xml"/><Relationship Id="rId7" Type="http://schemas.openxmlformats.org/officeDocument/2006/relationships/slide" Target="slide21.xml"/><Relationship Id="rId12" Type="http://schemas.openxmlformats.org/officeDocument/2006/relationships/slide" Target="slide4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6.xml"/><Relationship Id="rId5" Type="http://schemas.openxmlformats.org/officeDocument/2006/relationships/slide" Target="slide11.xml"/><Relationship Id="rId10" Type="http://schemas.openxmlformats.org/officeDocument/2006/relationships/slide" Target="slide44.xml"/><Relationship Id="rId4" Type="http://schemas.openxmlformats.org/officeDocument/2006/relationships/slide" Target="slide7.xml"/><Relationship Id="rId9" Type="http://schemas.openxmlformats.org/officeDocument/2006/relationships/slide" Target="slide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Software</a:t>
            </a:r>
          </a:p>
        </p:txBody>
      </p:sp>
    </p:spTree>
    <p:extLst>
      <p:ext uri="{BB962C8B-B14F-4D97-AF65-F5344CB8AC3E}">
        <p14:creationId xmlns:p14="http://schemas.microsoft.com/office/powerpoint/2010/main" val="382741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4.a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4ED04AA-91B8-4F88-9515-6897F45C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Sobel</a:t>
            </a:r>
            <a:r>
              <a:rPr lang="nl-BE" dirty="0"/>
              <a:t>-Feldman operator</a:t>
            </a:r>
          </a:p>
          <a:p>
            <a:r>
              <a:rPr lang="nl-BE" dirty="0"/>
              <a:t>≈ </a:t>
            </a:r>
            <a:r>
              <a:rPr lang="nl-BE" dirty="0" err="1"/>
              <a:t>Gradient</a:t>
            </a:r>
            <a:r>
              <a:rPr lang="nl-BE" dirty="0"/>
              <a:t> vector</a:t>
            </a:r>
          </a:p>
          <a:p>
            <a:r>
              <a:rPr lang="nl-BE" dirty="0" err="1"/>
              <a:t>Convolving</a:t>
            </a:r>
            <a:r>
              <a:rPr lang="nl-BE" dirty="0"/>
              <a:t> </a:t>
            </a:r>
            <a:r>
              <a:rPr lang="nl-BE" dirty="0" err="1"/>
              <a:t>kernel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depth</a:t>
            </a:r>
            <a:r>
              <a:rPr lang="nl-BE" dirty="0"/>
              <a:t> matrix</a:t>
            </a:r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Detection of the diﬀerence in height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3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9652100-A5A7-415D-AAF1-F66499AA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Delete </a:t>
            </a:r>
            <a:r>
              <a:rPr lang="nl-BE" dirty="0" err="1"/>
              <a:t>noise</a:t>
            </a:r>
            <a:r>
              <a:rPr lang="nl-BE" dirty="0"/>
              <a:t> + </a:t>
            </a:r>
            <a:r>
              <a:rPr lang="nl-BE" dirty="0" err="1"/>
              <a:t>impossible</a:t>
            </a:r>
            <a:r>
              <a:rPr lang="nl-BE" dirty="0"/>
              <a:t> </a:t>
            </a:r>
            <a:r>
              <a:rPr lang="nl-BE" dirty="0" err="1"/>
              <a:t>elements</a:t>
            </a:r>
            <a:endParaRPr lang="nl-BE" dirty="0"/>
          </a:p>
          <a:p>
            <a:r>
              <a:rPr lang="nl-BE" dirty="0"/>
              <a:t> a &lt; x &lt; A; b &lt; y &lt; B; c &lt; </a:t>
            </a:r>
            <a:r>
              <a:rPr lang="nl-BE" dirty="0" err="1"/>
              <a:t>value</a:t>
            </a:r>
            <a:r>
              <a:rPr lang="nl-BE" dirty="0"/>
              <a:t> &lt; C</a:t>
            </a:r>
          </a:p>
          <a:p>
            <a:r>
              <a:rPr lang="nl-BE" dirty="0"/>
              <a:t> c = 30; C  = 500</a:t>
            </a:r>
          </a:p>
          <a:p>
            <a:r>
              <a:rPr lang="nl-BE" dirty="0" err="1"/>
              <a:t>Result</a:t>
            </a:r>
            <a:r>
              <a:rPr lang="nl-BE" dirty="0"/>
              <a:t> = </a:t>
            </a:r>
            <a:r>
              <a:rPr lang="nl-BE" dirty="0" err="1"/>
              <a:t>binary</a:t>
            </a:r>
            <a:r>
              <a:rPr lang="nl-BE" dirty="0"/>
              <a:t> matrix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Filtering of the noise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882059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81" y="3882060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4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AE1FE79-E23F-4304-B330-089AABBC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runs </a:t>
            </a:r>
            <a:r>
              <a:rPr lang="nl-BE" dirty="0" err="1"/>
              <a:t>from</a:t>
            </a:r>
            <a:r>
              <a:rPr lang="nl-BE" dirty="0"/>
              <a:t> top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bottom</a:t>
            </a:r>
            <a:r>
              <a:rPr lang="nl-BE" dirty="0"/>
              <a:t> right</a:t>
            </a:r>
          </a:p>
          <a:p>
            <a:pPr lvl="1"/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</a:t>
            </a: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</a:t>
            </a:r>
            <a:r>
              <a:rPr lang="nl-BE" dirty="0" err="1"/>
              <a:t>position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Surround</a:t>
            </a:r>
            <a:r>
              <a:rPr lang="nl-BE" dirty="0"/>
              <a:t>  object </a:t>
            </a:r>
            <a:r>
              <a:rPr lang="nl-BE" dirty="0" err="1"/>
              <a:t>with</a:t>
            </a:r>
            <a:r>
              <a:rPr lang="nl-BE" dirty="0"/>
              <a:t> ‘-1’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surrounded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</a:t>
            </a:r>
            <a:r>
              <a:rPr lang="nl-BE" dirty="0" err="1"/>
              <a:t>to</a:t>
            </a:r>
            <a:r>
              <a:rPr lang="nl-BE" dirty="0"/>
              <a:t> next -1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Find the outer 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1359036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3" name="Pijl: gekromd rechts 12">
            <a:extLst>
              <a:ext uri="{FF2B5EF4-FFF2-40B4-BE49-F238E27FC236}">
                <a16:creationId xmlns:a16="http://schemas.microsoft.com/office/drawing/2014/main" id="{8D419EA3-D3C3-44BD-926B-52ECAFFB4D16}"/>
              </a:ext>
            </a:extLst>
          </p:cNvPr>
          <p:cNvSpPr/>
          <p:nvPr/>
        </p:nvSpPr>
        <p:spPr>
          <a:xfrm>
            <a:off x="6758765" y="2834196"/>
            <a:ext cx="914400" cy="17022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5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17F7F-B104-9B4F-9938-CBEED36FB0FE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Detection of the difference in height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Sobel-Feldman operator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≈ Gradient vector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Convolving kernel with depth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5093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41" y="3820338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150" y="3790382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7125682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B39B72-C691-3C47-933E-DA861FE1CAC3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Filtering of the noise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Delete noise + impossible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 &lt; x &lt; A; b &lt; y &lt; B; c &lt; value &lt;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 = 30; C  =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Result = binary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495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1359036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3" name="Pijl: gekromd rechts 12">
            <a:extLst>
              <a:ext uri="{FF2B5EF4-FFF2-40B4-BE49-F238E27FC236}">
                <a16:creationId xmlns:a16="http://schemas.microsoft.com/office/drawing/2014/main" id="{8D419EA3-D3C3-44BD-926B-52ECAFFB4D16}"/>
              </a:ext>
            </a:extLst>
          </p:cNvPr>
          <p:cNvSpPr/>
          <p:nvPr/>
        </p:nvSpPr>
        <p:spPr>
          <a:xfrm>
            <a:off x="6758765" y="2834196"/>
            <a:ext cx="914400" cy="17022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38900-9330-2643-A84C-52ED8F8ED534}"/>
              </a:ext>
            </a:extLst>
          </p:cNvPr>
          <p:cNvSpPr txBox="1"/>
          <p:nvPr/>
        </p:nvSpPr>
        <p:spPr>
          <a:xfrm>
            <a:off x="769372" y="1579512"/>
            <a:ext cx="513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Find the outer edge</a:t>
            </a:r>
          </a:p>
          <a:p>
            <a:endParaRPr lang="en-US" b="1" dirty="0"/>
          </a:p>
          <a:p>
            <a:r>
              <a:rPr lang="nl-BE" dirty="0"/>
              <a:t>Function runs from top left to bottom right</a:t>
            </a:r>
          </a:p>
          <a:p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position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Surround  object with ‘-1’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Already surrounded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to next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342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4.b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Combine Depth and RGB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7EA850F4-C6F5-4568-99D1-FFAB017B615F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Crop</a:t>
            </a:r>
            <a:r>
              <a:rPr lang="nl-BE" dirty="0"/>
              <a:t> </a:t>
            </a:r>
            <a:r>
              <a:rPr lang="nl-BE" dirty="0" err="1"/>
              <a:t>height</a:t>
            </a:r>
            <a:r>
              <a:rPr lang="nl-BE" dirty="0"/>
              <a:t> Depth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width</a:t>
            </a:r>
            <a:r>
              <a:rPr lang="nl-BE" dirty="0"/>
              <a:t> RGB</a:t>
            </a:r>
          </a:p>
          <a:p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proportion</a:t>
            </a:r>
            <a:r>
              <a:rPr lang="nl-BE" dirty="0"/>
              <a:t> pixels (1x1 ≈ 3x3)</a:t>
            </a:r>
          </a:p>
          <a:p>
            <a:r>
              <a:rPr lang="nl-BE" dirty="0"/>
              <a:t>Map Depth </a:t>
            </a:r>
            <a:r>
              <a:rPr lang="nl-BE" dirty="0" err="1"/>
              <a:t>to</a:t>
            </a:r>
            <a:r>
              <a:rPr lang="nl-BE" dirty="0"/>
              <a:t> RGB</a:t>
            </a:r>
          </a:p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14" y="3211982"/>
            <a:ext cx="3172165" cy="24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2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9EE21A7-90AA-4915-891A-A7B89B29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thicker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  <a:p>
            <a:r>
              <a:rPr lang="nl-BE" dirty="0"/>
              <a:t>Run </a:t>
            </a:r>
            <a:r>
              <a:rPr lang="nl-BE" dirty="0" err="1"/>
              <a:t>through</a:t>
            </a:r>
            <a:r>
              <a:rPr lang="nl-BE" dirty="0"/>
              <a:t> matrix in 4 </a:t>
            </a:r>
            <a:r>
              <a:rPr lang="nl-BE" dirty="0" err="1"/>
              <a:t>directions</a:t>
            </a:r>
            <a:endParaRPr lang="nl-BE" dirty="0"/>
          </a:p>
          <a:p>
            <a:pPr lvl="1"/>
            <a:r>
              <a:rPr lang="nl-BE" dirty="0"/>
              <a:t>Value = (0;0;0) </a:t>
            </a:r>
            <a:r>
              <a:rPr lang="nl-BE" dirty="0" err="1"/>
              <a:t>until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== (0;0;255)</a:t>
            </a:r>
          </a:p>
          <a:p>
            <a:r>
              <a:rPr lang="nl-BE" dirty="0" err="1"/>
              <a:t>Clears</a:t>
            </a:r>
            <a:r>
              <a:rPr lang="nl-BE" dirty="0"/>
              <a:t> small </a:t>
            </a:r>
            <a:r>
              <a:rPr lang="nl-BE" dirty="0" err="1"/>
              <a:t>imperfections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Crop the matrix to the basket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3784140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0" y="3784140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13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93" y="3312017"/>
            <a:ext cx="3172165" cy="2486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167C1-5C4F-DE42-8916-8C42C6C50A1B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Combine Depth and RGB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Crop height Depth and width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Find proportion pixels (1x1 ≈ 3x3)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Depth to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80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>
            <a:cxnSpLocks/>
          </p:cNvCxnSpPr>
          <p:nvPr/>
        </p:nvCxnSpPr>
        <p:spPr>
          <a:xfrm>
            <a:off x="9576014" y="2879276"/>
            <a:ext cx="0" cy="9523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30" y="614719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31" y="3943267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964ACF-CF93-0B46-91E1-D49292F3F63E}"/>
              </a:ext>
            </a:extLst>
          </p:cNvPr>
          <p:cNvSpPr txBox="1"/>
          <p:nvPr/>
        </p:nvSpPr>
        <p:spPr>
          <a:xfrm>
            <a:off x="769372" y="1579512"/>
            <a:ext cx="513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Crop the matrix to the basket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Create thicker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Run through matrix in 4 directions</a:t>
            </a:r>
          </a:p>
          <a:p>
            <a:pPr lvl="1"/>
            <a:r>
              <a:rPr lang="nl-BE" dirty="0"/>
              <a:t>Value = (0;0;0) until value == (0;0;255)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Clears small imperfections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1548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4.c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4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303926" y="1829395"/>
            <a:ext cx="27228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  <a:br>
              <a:rPr lang="nl-BE" sz="1900" dirty="0"/>
            </a:br>
            <a:r>
              <a:rPr lang="nl-BE" sz="1900" dirty="0"/>
              <a:t>1</a:t>
            </a:r>
          </a:p>
          <a:p>
            <a:r>
              <a:rPr lang="nl-BE" sz="1900" dirty="0"/>
              <a:t>1 1 1 1 1 1 1 1 1 1 1 1 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r>
              <a:rPr lang="en-US" dirty="0">
                <a:solidFill>
                  <a:srgbClr val="FF0000"/>
                </a:solidFill>
              </a:rPr>
              <a:t>(in </a:t>
            </a:r>
            <a:r>
              <a:rPr lang="en-US" dirty="0" err="1">
                <a:solidFill>
                  <a:srgbClr val="FF0000"/>
                </a:solidFill>
              </a:rPr>
              <a:t>deze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stap</a:t>
            </a:r>
            <a:r>
              <a:rPr lang="en-US" dirty="0">
                <a:solidFill>
                  <a:srgbClr val="FF0000"/>
                </a:solidFill>
              </a:rPr>
              <a:t> al??)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DEFEA11-21B6-4121-86EC-82847D02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5451551-D251-4632-8DD7-85128069AECF}"/>
              </a:ext>
            </a:extLst>
          </p:cNvPr>
          <p:cNvSpPr/>
          <p:nvPr/>
        </p:nvSpPr>
        <p:spPr>
          <a:xfrm>
            <a:off x="1081696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Depth data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4336AD0-7791-4C5C-9E88-E91443F0F16B}"/>
              </a:ext>
            </a:extLst>
          </p:cNvPr>
          <p:cNvCxnSpPr>
            <a:stCxn id="6" idx="3"/>
          </p:cNvCxnSpPr>
          <p:nvPr/>
        </p:nvCxnSpPr>
        <p:spPr>
          <a:xfrm>
            <a:off x="2715187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FE8A431-F8AA-4831-9CD8-FB8AEC194C12}"/>
              </a:ext>
            </a:extLst>
          </p:cNvPr>
          <p:cNvSpPr/>
          <p:nvPr/>
        </p:nvSpPr>
        <p:spPr>
          <a:xfrm>
            <a:off x="3853778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basket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B29797E-FBAD-48D4-8CFA-4E1C85239143}"/>
              </a:ext>
            </a:extLst>
          </p:cNvPr>
          <p:cNvCxnSpPr/>
          <p:nvPr/>
        </p:nvCxnSpPr>
        <p:spPr>
          <a:xfrm>
            <a:off x="5487269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B331BEBD-3ECB-4071-923E-77502FF5972D}"/>
              </a:ext>
            </a:extLst>
          </p:cNvPr>
          <p:cNvSpPr/>
          <p:nvPr/>
        </p:nvSpPr>
        <p:spPr>
          <a:xfrm>
            <a:off x="6625860" y="200703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Overlap</a:t>
            </a:r>
          </a:p>
          <a:p>
            <a:pPr algn="ctr"/>
            <a:r>
              <a:rPr lang="nl-BE" dirty="0"/>
              <a:t>Depth </a:t>
            </a:r>
            <a:r>
              <a:rPr lang="nl-BE" dirty="0" err="1"/>
              <a:t>and</a:t>
            </a:r>
            <a:r>
              <a:rPr lang="nl-BE" dirty="0"/>
              <a:t> RGB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100DF1D-9DC2-4053-AE6B-70D6B9830D9B}"/>
              </a:ext>
            </a:extLst>
          </p:cNvPr>
          <p:cNvCxnSpPr/>
          <p:nvPr/>
        </p:nvCxnSpPr>
        <p:spPr>
          <a:xfrm>
            <a:off x="8629964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830BD72-73CF-4B44-8035-835F1A080914}"/>
              </a:ext>
            </a:extLst>
          </p:cNvPr>
          <p:cNvSpPr/>
          <p:nvPr/>
        </p:nvSpPr>
        <p:spPr>
          <a:xfrm>
            <a:off x="9768555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RGB Image of basket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51AD76E-6850-4927-8A66-9CE5D8C7B7E9}"/>
              </a:ext>
            </a:extLst>
          </p:cNvPr>
          <p:cNvCxnSpPr>
            <a:cxnSpLocks/>
          </p:cNvCxnSpPr>
          <p:nvPr/>
        </p:nvCxnSpPr>
        <p:spPr>
          <a:xfrm>
            <a:off x="10585300" y="2670550"/>
            <a:ext cx="0" cy="1120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0220DFDE-30EB-4B4F-9E9E-E824086F33F4}"/>
              </a:ext>
            </a:extLst>
          </p:cNvPr>
          <p:cNvSpPr/>
          <p:nvPr/>
        </p:nvSpPr>
        <p:spPr>
          <a:xfrm>
            <a:off x="9768554" y="3790695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F860442-74E8-4809-9B86-0CAD46B55393}"/>
              </a:ext>
            </a:extLst>
          </p:cNvPr>
          <p:cNvCxnSpPr>
            <a:cxnSpLocks/>
          </p:cNvCxnSpPr>
          <p:nvPr/>
        </p:nvCxnSpPr>
        <p:spPr>
          <a:xfrm flipH="1">
            <a:off x="8629964" y="4077000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D1A88C98-1B21-4C43-86E4-1A45002B7869}"/>
              </a:ext>
            </a:extLst>
          </p:cNvPr>
          <p:cNvSpPr/>
          <p:nvPr/>
        </p:nvSpPr>
        <p:spPr>
          <a:xfrm>
            <a:off x="6625860" y="377075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55FEA2A3-8110-47FD-94C1-07857A153578}"/>
              </a:ext>
            </a:extLst>
          </p:cNvPr>
          <p:cNvCxnSpPr>
            <a:cxnSpLocks/>
          </p:cNvCxnSpPr>
          <p:nvPr/>
        </p:nvCxnSpPr>
        <p:spPr>
          <a:xfrm flipH="1">
            <a:off x="5487270" y="4082883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A7E1963-031D-4EE1-BF2D-98509A09A29E}"/>
              </a:ext>
            </a:extLst>
          </p:cNvPr>
          <p:cNvSpPr/>
          <p:nvPr/>
        </p:nvSpPr>
        <p:spPr>
          <a:xfrm>
            <a:off x="3853779" y="376447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endParaRPr lang="nl-BE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4DC8BF81-018B-49AA-A23A-CE076F0F9C49}"/>
              </a:ext>
            </a:extLst>
          </p:cNvPr>
          <p:cNvCxnSpPr>
            <a:cxnSpLocks/>
          </p:cNvCxnSpPr>
          <p:nvPr/>
        </p:nvCxnSpPr>
        <p:spPr>
          <a:xfrm flipH="1">
            <a:off x="2715187" y="4088470"/>
            <a:ext cx="113859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A3AC3178-0753-4C20-B61A-7D69168B3099}"/>
              </a:ext>
            </a:extLst>
          </p:cNvPr>
          <p:cNvSpPr/>
          <p:nvPr/>
        </p:nvSpPr>
        <p:spPr>
          <a:xfrm>
            <a:off x="1081695" y="375300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best package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6" grpId="0" animBg="1"/>
      <p:bldP spid="19" grpId="0" animBg="1"/>
      <p:bldP spid="2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1356</Words>
  <Application>Microsoft Macintosh PowerPoint</Application>
  <PresentationFormat>Widescreen</PresentationFormat>
  <Paragraphs>510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Corbel</vt:lpstr>
      <vt:lpstr>Times New Roman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4. Software</vt:lpstr>
      <vt:lpstr>Table of contents</vt:lpstr>
      <vt:lpstr>4.a Depth</vt:lpstr>
      <vt:lpstr>Step 1: Detection of the diﬀerence in height</vt:lpstr>
      <vt:lpstr>Step 2: Filtering of the noise</vt:lpstr>
      <vt:lpstr>Step 3: Find the outer edge</vt:lpstr>
      <vt:lpstr>4a. Depth</vt:lpstr>
      <vt:lpstr>4a. Depth</vt:lpstr>
      <vt:lpstr>4a. Depth</vt:lpstr>
      <vt:lpstr>Table of contents</vt:lpstr>
      <vt:lpstr>4.b Overlap</vt:lpstr>
      <vt:lpstr>Step 1: Combine Depth and RGB</vt:lpstr>
      <vt:lpstr>Step 2: Crop the matrix to the basket</vt:lpstr>
      <vt:lpstr>4b. Overlap</vt:lpstr>
      <vt:lpstr>4b. Overlap</vt:lpstr>
      <vt:lpstr>Table of contents</vt:lpstr>
      <vt:lpstr>4.c Colour</vt:lpstr>
      <vt:lpstr>PowerPoint Presentation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 Presentation</vt:lpstr>
      <vt:lpstr>Step 6: Regrouping</vt:lpstr>
      <vt:lpstr>Step 7: Drawing boundary boxes 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2018-12-17T13:24:59Z</dcterms:modified>
</cp:coreProperties>
</file>